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9" r:id="rId4"/>
    <p:sldId id="358" r:id="rId5"/>
    <p:sldId id="359" r:id="rId6"/>
    <p:sldId id="356" r:id="rId7"/>
    <p:sldId id="364" r:id="rId8"/>
    <p:sldId id="361" r:id="rId9"/>
    <p:sldId id="365" r:id="rId10"/>
    <p:sldId id="367" r:id="rId11"/>
    <p:sldId id="366" r:id="rId12"/>
    <p:sldId id="360" r:id="rId13"/>
    <p:sldId id="362" r:id="rId14"/>
    <p:sldId id="363" r:id="rId15"/>
    <p:sldId id="368" r:id="rId16"/>
    <p:sldId id="370" r:id="rId17"/>
    <p:sldId id="277" r:id="rId18"/>
    <p:sldId id="369" r:id="rId19"/>
    <p:sldId id="373" r:id="rId20"/>
    <p:sldId id="371" r:id="rId21"/>
    <p:sldId id="372" r:id="rId22"/>
    <p:sldId id="280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25F87-8344-E74E-9637-0AE20D89C531}">
          <p14:sldIdLst>
            <p14:sldId id="256"/>
            <p14:sldId id="262"/>
          </p14:sldIdLst>
        </p14:section>
        <p14:section name="Hyponatremia" id="{C00F6989-FE9E-0147-B8D0-CEAF63E6D489}">
          <p14:sldIdLst>
            <p14:sldId id="269"/>
            <p14:sldId id="358"/>
            <p14:sldId id="359"/>
            <p14:sldId id="356"/>
            <p14:sldId id="364"/>
            <p14:sldId id="361"/>
            <p14:sldId id="365"/>
            <p14:sldId id="367"/>
            <p14:sldId id="366"/>
            <p14:sldId id="360"/>
            <p14:sldId id="362"/>
            <p14:sldId id="363"/>
            <p14:sldId id="368"/>
            <p14:sldId id="370"/>
            <p14:sldId id="277"/>
            <p14:sldId id="369"/>
            <p14:sldId id="373"/>
            <p14:sldId id="371"/>
            <p14:sldId id="372"/>
            <p14:sldId id="280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/>
    <p:restoredTop sz="68435"/>
  </p:normalViewPr>
  <p:slideViewPr>
    <p:cSldViewPr snapToGrid="0" snapToObjects="1">
      <p:cViewPr varScale="1">
        <p:scale>
          <a:sx n="71" d="100"/>
          <a:sy n="71" d="100"/>
        </p:scale>
        <p:origin x="23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DA00-4EE4-9543-BB0B-7E8A288BCDA9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A6DD-2B53-7649-9CF8-1432427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999276/?dopt=Abstrac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nalsofintensivecare.springeropen.com/articles/10.1186/s13613-022-01024-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  <a:p>
            <a:r>
              <a:rPr lang="en-US" dirty="0"/>
              <a:t>Updates from discussion of these points to addend for next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this -&gt; 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drflashheart</a:t>
            </a:r>
            <a:r>
              <a:rPr lang="en-US" dirty="0"/>
              <a:t>/status/1293956594963800065?s=43&amp;t=5eJ6uoTQrbbYTlHIOnRYRg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NEJM evidence paper interpretation: </a:t>
            </a:r>
          </a:p>
          <a:p>
            <a:r>
              <a:rPr lang="en-US" dirty="0"/>
              <a:t>- clarify: issues around ascertainment of the outcome may limit the strength of what can be drawn from this… if you do a quasi-sensitivity analysis with the % missed by the scans, there might still be a lot of these. </a:t>
            </a:r>
          </a:p>
          <a:p>
            <a:r>
              <a:rPr lang="en-US" dirty="0"/>
              <a:t>---</a:t>
            </a:r>
            <a:r>
              <a:rPr lang="en-US" dirty="0">
                <a:sym typeface="Wingdings" pitchFamily="2" charset="2"/>
              </a:rPr>
              <a:t> also, look more into the issue of ascertainment and timeline.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- delve more into the predictors of who might be at high risk and how that ought to inform your approach </a:t>
            </a:r>
            <a:r>
              <a:rPr lang="en-US" dirty="0">
                <a:sym typeface="Wingdings" pitchFamily="2" charset="2"/>
              </a:rPr>
              <a:t> make this a main </a:t>
            </a:r>
            <a:r>
              <a:rPr lang="en-US" dirty="0" err="1">
                <a:sym typeface="Wingdings" pitchFamily="2" charset="2"/>
              </a:rPr>
              <a:t>takeaweay</a:t>
            </a:r>
            <a:r>
              <a:rPr lang="en-US" dirty="0">
                <a:sym typeface="Wingdings" pitchFamily="2" charset="2"/>
              </a:rPr>
              <a:t> – who is at high risk?</a:t>
            </a:r>
            <a:r>
              <a:rPr lang="en-US" dirty="0"/>
              <a:t> folks who have the most GFR, lowest Na…. </a:t>
            </a:r>
            <a:r>
              <a:rPr lang="en-US" dirty="0" err="1"/>
              <a:t>Etoh</a:t>
            </a:r>
            <a:r>
              <a:rPr lang="en-US" dirty="0"/>
              <a:t>/nutrition?</a:t>
            </a:r>
            <a:r>
              <a:rPr lang="en-US" dirty="0">
                <a:sym typeface="Wingdings" pitchFamily="2" charset="2"/>
              </a:rPr>
              <a:t> these are likely the ones to focus on the most.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Paine point: considering how rare this outcome is – both imagine how difficult it is to study, and how difficult it would be to show a benefit… [as in, even rare harms to a DDAVP clamp strategy might </a:t>
            </a:r>
            <a:r>
              <a:rPr lang="en-US" dirty="0" err="1"/>
              <a:t>outweight</a:t>
            </a:r>
            <a:r>
              <a:rPr lang="en-US" dirty="0"/>
              <a:t> the benefit in avoidance of over-correction]</a:t>
            </a:r>
          </a:p>
          <a:p>
            <a:endParaRPr lang="en-US" dirty="0"/>
          </a:p>
          <a:p>
            <a:r>
              <a:rPr lang="en-US" dirty="0"/>
              <a:t>Karl point: is the congestion thing really a problem? Say you turn on ADH but give a diuretic… will your urine output actually change, and would it matter [</a:t>
            </a:r>
            <a:r>
              <a:rPr lang="en-US" dirty="0" err="1"/>
              <a:t>ie</a:t>
            </a:r>
            <a:r>
              <a:rPr lang="en-US" dirty="0"/>
              <a:t>. would natriuresis change?] – is there any data on what the usual ADH strategy is? </a:t>
            </a:r>
          </a:p>
          <a:p>
            <a:endParaRPr lang="en-US" dirty="0"/>
          </a:p>
          <a:p>
            <a:r>
              <a:rPr lang="en-US" dirty="0"/>
              <a:t>Meme:  The overall insight is that SIADH is predictable to treat…. And often quite simple once the diagnosis is made. Thus: </a:t>
            </a:r>
          </a:p>
          <a:p>
            <a:endParaRPr lang="en-US" dirty="0"/>
          </a:p>
          <a:p>
            <a:r>
              <a:rPr lang="en-US" dirty="0"/>
              <a:t>So, what you are essentially doing is replacing an unpredictable-to-treat etiology with a predictable one.</a:t>
            </a:r>
          </a:p>
          <a:p>
            <a:endParaRPr lang="en-US" dirty="0"/>
          </a:p>
          <a:p>
            <a:r>
              <a:rPr lang="en-US" dirty="0"/>
              <a:t>Meme:</a:t>
            </a:r>
          </a:p>
          <a:p>
            <a:r>
              <a:rPr lang="en-US" dirty="0"/>
              <a:t>Step 1: cause SIADH</a:t>
            </a:r>
          </a:p>
          <a:p>
            <a:r>
              <a:rPr lang="en-US" dirty="0"/>
              <a:t>Step 2: treat the SIADH you caused. </a:t>
            </a:r>
          </a:p>
          <a:p>
            <a:r>
              <a:rPr lang="en-US" dirty="0"/>
              <a:t>Step 3: Profit.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other resources to review and add: 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https://pubmed.ncbi.nlm.nih.gov/33999276/?dopt=Abstract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https://annalsofintensivecare.springeropen.com/articles/10.1186/s13613-022-01024-6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Caveats: </a:t>
            </a:r>
            <a:r>
              <a:rPr lang="en-US" dirty="0" err="1"/>
              <a:t>KCl</a:t>
            </a:r>
            <a:r>
              <a:rPr lang="en-US" dirty="0"/>
              <a:t> needs to be counted; as do medications (don’t put in D5w); restrict oral intake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Na 125</a:t>
            </a:r>
          </a:p>
          <a:p>
            <a:r>
              <a:rPr lang="en-US" dirty="0"/>
              <a:t>Change &gt; 8 mmol/d in 17.7%</a:t>
            </a:r>
          </a:p>
          <a:p>
            <a:r>
              <a:rPr lang="en-US" dirty="0"/>
              <a:t>30% got CT, 6.6% got MRI</a:t>
            </a:r>
          </a:p>
          <a:p>
            <a:r>
              <a:rPr lang="en-US" dirty="0"/>
              <a:t>9 total cases</a:t>
            </a:r>
          </a:p>
          <a:p>
            <a:r>
              <a:rPr lang="en-US" dirty="0"/>
              <a:t>0.3% of those &lt; 120 had 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Urine </a:t>
            </a:r>
            <a:r>
              <a:rPr lang="en-US" dirty="0" err="1"/>
              <a:t>osm</a:t>
            </a:r>
            <a:r>
              <a:rPr lang="en-US" dirty="0"/>
              <a:t> 100 = 6L, 200 = 3L, 400 = 1.5L</a:t>
            </a:r>
          </a:p>
          <a:p>
            <a:r>
              <a:rPr lang="en-US" dirty="0"/>
              <a:t>2x solute intake = 24L, 1/2x solute intake = 6L</a:t>
            </a:r>
          </a:p>
          <a:p>
            <a:r>
              <a:rPr lang="en-US" dirty="0"/>
              <a:t>2x solute + </a:t>
            </a:r>
            <a:r>
              <a:rPr lang="en-US" dirty="0" err="1"/>
              <a:t>osm</a:t>
            </a:r>
            <a:r>
              <a:rPr lang="en-US" dirty="0"/>
              <a:t> 100 = no change; and ½ = 3L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COREIMpodcast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/status/1552252666486693891?s=20&amp;t=FY4wH6UpeCJDE8T_i_sQYA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F9F0-49B6-29D9-B218-5858776D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DEE15-D7FE-B7C1-A2D5-F88F14608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AC5E-C2D3-ED69-E785-EC8F938B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97E7-67A7-090D-16BC-017035C4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3719-D6D2-1EB1-18CE-914BA279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C831-AB45-DB5E-2AE6-899B70D0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3322-0D8D-71AF-4290-193E7FAFC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DBF3-D72F-3D97-58E0-02E67D34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70DA3-1808-7ABA-38E7-C3ABE28B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C981-4B3C-FBA6-540A-06C1F662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EA9A7-A03B-36D6-24B9-BD024BBDA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110-EA33-F34D-BDD6-B42E7B596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EB4AA-5901-E329-DDA9-AD7D89E8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69EAA-9667-E023-A338-A206B80F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01B2-72C6-EA72-5D8A-F8DA06D4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3460-0FFD-924B-E5FB-F72A8D9C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FDE0-BBE9-AE05-11FE-8BC5257A3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DE30-65FC-37BB-FE9C-89BC9FF1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765E-1AC4-F044-3CDD-24AE7CF4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EB97-180C-3558-D820-D929361D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DBC-F777-02FD-8E9A-82719F9B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AD06B-BE01-4B96-C712-90CE5E0A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276F-C18B-D2E1-35CF-2BBA6131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F8D44-6C84-501B-9440-CBEEE2A7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7E45-745C-684F-2BB5-8151DD9D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5062-0D39-7B9A-0347-B5C7D45F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9367-178C-D329-FEE8-27546780C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6D141-9885-20C1-4FF6-94BA1D99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94D9-2138-2D5B-90A3-AABCE492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D10F-D34B-55F8-9C70-F72E0B0B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A60D7-7897-F80C-C833-6E2A93D7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5340-1871-DBB6-4C2D-5A354D3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715CE-614B-7E60-C8A9-837A19A7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472E1-F9FA-D0B3-F541-30918B77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98EFF-36C9-CC3A-FAFF-AE9B0EAE6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99C63-5167-57C9-BFB5-A0723DD20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09787-AFFB-FD42-06BE-E2B96569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3D332-8753-375E-5140-95CFD3F8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565A-0195-A326-EDFA-6DB2D8F0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4C21-925D-7CEA-296B-AA9158E4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A1524-B22C-4425-9704-7D888D14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D34E2-30E0-12AC-6580-3C58E9D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14E1A-C5A1-6115-776C-A2724A01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07ED8-9A4B-8C19-A0FC-2E38832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CEFC6-A99B-6AE5-7C38-19B08C29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4749-DB83-6B35-B345-AD800142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A19B-AF4A-904A-8381-8176F1E2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DC37-290E-0DE4-C071-1E59AEFA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71844-BDF5-DB8D-6353-54E923682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086F-5CAF-B232-4A32-5855CF2F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B7C3-C37E-922E-7DDD-712D879B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C3E14-D929-EAC4-E243-22CA8854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B57-C8A2-D0B7-2843-28AE0F8D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1B681-FB3E-46E5-8A48-C63B528ED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8FE0-117B-EFAA-EAC1-4A0BFAD0E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A4E00-9AB2-BF4A-11B9-B812A531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EDC7-6B18-7378-5411-18F5C1DB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6005-CF55-F9F4-1ABF-9A45116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5522F-1AEC-338F-A62C-914B54AB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DA30-4122-319C-A28C-878C2D78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0C80-FD01-BAE6-A62A-3E3EE7753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DA2C-8FA3-7E44-B6DC-F23BEF061625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3EE6-BABD-8709-79E5-E50F9E9B1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4B43-5E17-0BC0-634A-2201346FF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impodcast.com/2021/02/10/5-pearls-on-hyponatremia-episode-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mjmed.2015.04.0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DD36-3981-F44A-31E5-6ED73750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Hyponatremia 501: </a:t>
            </a:r>
            <a:br>
              <a:rPr lang="en-US" dirty="0"/>
            </a:br>
            <a:r>
              <a:rPr lang="en-US" dirty="0"/>
              <a:t>DDAVP CLAMP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31FB5-18A4-D875-C410-92BD1C2F8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Locke, MD</a:t>
            </a:r>
          </a:p>
        </p:txBody>
      </p:sp>
    </p:spTree>
    <p:extLst>
      <p:ext uri="{BB962C8B-B14F-4D97-AF65-F5344CB8AC3E}">
        <p14:creationId xmlns:p14="http://schemas.microsoft.com/office/powerpoint/2010/main" val="198470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DB96-4C38-8725-AB06-BB81ED97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SIADH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D235-2B7C-905C-56E5-2B8D4BF3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ADH = low min </a:t>
            </a:r>
            <a:r>
              <a:rPr lang="en-US" dirty="0" err="1"/>
              <a:t>osm</a:t>
            </a:r>
            <a:r>
              <a:rPr lang="en-US" dirty="0"/>
              <a:t>. More ADH = higher min </a:t>
            </a:r>
            <a:r>
              <a:rPr lang="en-US" dirty="0" err="1"/>
              <a:t>osm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What is the maximum intake if (normal = 12L max, 50 </a:t>
            </a:r>
            <a:r>
              <a:rPr lang="en-US" dirty="0" err="1"/>
              <a:t>mOsm</a:t>
            </a:r>
            <a:r>
              <a:rPr lang="en-US" dirty="0"/>
              <a:t> min urine </a:t>
            </a:r>
            <a:r>
              <a:rPr lang="en-US" dirty="0" err="1"/>
              <a:t>osm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*Minimum urine </a:t>
            </a:r>
            <a:r>
              <a:rPr lang="en-US" dirty="0" err="1"/>
              <a:t>osm</a:t>
            </a:r>
            <a:r>
              <a:rPr lang="en-US" dirty="0"/>
              <a:t> increases to 100? 200? 400?</a:t>
            </a:r>
          </a:p>
          <a:p>
            <a:pPr lvl="2"/>
            <a:r>
              <a:rPr lang="en-US" dirty="0"/>
              <a:t>6L, 3L, 1.5L </a:t>
            </a:r>
          </a:p>
          <a:p>
            <a:pPr lvl="1"/>
            <a:r>
              <a:rPr lang="en-US" dirty="0"/>
              <a:t>**Solute intake doubles? Solute intake halves? </a:t>
            </a:r>
          </a:p>
          <a:p>
            <a:pPr lvl="2"/>
            <a:r>
              <a:rPr lang="en-US" dirty="0"/>
              <a:t>2x (24L), 1/2x (6L)</a:t>
            </a:r>
          </a:p>
          <a:p>
            <a:r>
              <a:rPr lang="en-US" dirty="0"/>
              <a:t>What are the two ways to treat SIADH?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49517-6437-899F-AB6A-CD38BE8C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3" y="4085927"/>
            <a:ext cx="4792014" cy="24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8F5B-742F-B0EF-B2BB-3B662647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DDAVP (ADH)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87BF-DE1C-7FB9-03CD-FCA035B2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  <a:p>
            <a:pPr lvl="1"/>
            <a:r>
              <a:rPr lang="en-US" dirty="0"/>
              <a:t>To cause SIADH = can’t overcorrect. </a:t>
            </a:r>
          </a:p>
          <a:p>
            <a:pPr lvl="1"/>
            <a:r>
              <a:rPr lang="en-US" dirty="0"/>
              <a:t>Then treat SIADH by either fluid restricting, giving solute, or both.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 the risk of over-correction comes from solute being given when ADH is low (= body can now dump free water at </a:t>
            </a:r>
            <a:r>
              <a:rPr lang="en-US" dirty="0" err="1"/>
              <a:t>U_osm</a:t>
            </a:r>
            <a:r>
              <a:rPr lang="en-US" dirty="0"/>
              <a:t> 50 </a:t>
            </a:r>
            <a:r>
              <a:rPr lang="en-US" dirty="0" err="1"/>
              <a:t>osm</a:t>
            </a:r>
            <a:r>
              <a:rPr lang="en-US" dirty="0"/>
              <a:t>/L) </a:t>
            </a:r>
          </a:p>
          <a:p>
            <a:pPr lvl="1"/>
            <a:r>
              <a:rPr lang="en-US" dirty="0" err="1"/>
              <a:t>Adrogue-Madias</a:t>
            </a:r>
            <a:r>
              <a:rPr lang="en-US" dirty="0"/>
              <a:t> equation: 1L NS in 70kg w/ Na 105 -&gt; 107.5</a:t>
            </a:r>
          </a:p>
          <a:p>
            <a:pPr lvl="1"/>
            <a:r>
              <a:rPr lang="en-US" dirty="0"/>
              <a:t>Overcorrection can only occur with brisk UOP (or crazy HS)</a:t>
            </a:r>
          </a:p>
        </p:txBody>
      </p:sp>
    </p:spTree>
    <p:extLst>
      <p:ext uri="{BB962C8B-B14F-4D97-AF65-F5344CB8AC3E}">
        <p14:creationId xmlns:p14="http://schemas.microsoft.com/office/powerpoint/2010/main" val="147887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Dx is psychogenic polydipsia. 15L/d.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  <p:pic>
        <p:nvPicPr>
          <p:cNvPr id="2050" name="Picture 2" descr="Gallon Big Water Bottle with Handle128Oz Water Bottle &amp;amp; Motivational  Time Marker | eBay">
            <a:extLst>
              <a:ext uri="{FF2B5EF4-FFF2-40B4-BE49-F238E27FC236}">
                <a16:creationId xmlns:a16="http://schemas.microsoft.com/office/drawing/2014/main" id="{4AE8C786-5CF3-4DFB-E2E9-6A744EAD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90" y="83418"/>
            <a:ext cx="4442910" cy="4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 Homeostasis a Joke to You Shirt Shirts TopatoCo Unisex Small  ">
            <a:extLst>
              <a:ext uri="{FF2B5EF4-FFF2-40B4-BE49-F238E27FC236}">
                <a16:creationId xmlns:a16="http://schemas.microsoft.com/office/drawing/2014/main" id="{7E805C9D-85BC-686D-8334-9C90B87C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1" y="4584878"/>
            <a:ext cx="2208727" cy="22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0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Profoundly dehydrated.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</p:spTree>
    <p:extLst>
      <p:ext uri="{BB962C8B-B14F-4D97-AF65-F5344CB8AC3E}">
        <p14:creationId xmlns:p14="http://schemas.microsoft.com/office/powerpoint/2010/main" val="221650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CHF and cardiorenal synd.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</p:spTree>
    <p:extLst>
      <p:ext uri="{BB962C8B-B14F-4D97-AF65-F5344CB8AC3E}">
        <p14:creationId xmlns:p14="http://schemas.microsoft.com/office/powerpoint/2010/main" val="119058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0F74-0962-3974-5E05-0C5C3C69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clamp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95E88C-4417-B4D5-5AD3-E4C0F73EC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93494"/>
              </p:ext>
            </p:extLst>
          </p:nvPr>
        </p:nvGraphicFramePr>
        <p:xfrm>
          <a:off x="838200" y="1825625"/>
          <a:ext cx="105156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79733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562606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1989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 to Consider the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it doesn’t matter (so probably don’t)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not to clamp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Situations where ADH is off or going to turn off*: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Polydipsia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 and Toast / Beer Potomania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Hypovolemia or correctable ↓EABV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SIADH (makes no physiologic difference because they’re already ‘clamped’)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Hepatorenal (they’re clamped and it’ll be hard to fix)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GFR (won’t overcorrect anyway)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Cardiorenal (it will get in the way of decongesting)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0110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5244A-6A30-A516-9E84-598A1597EBA8}"/>
              </a:ext>
            </a:extLst>
          </p:cNvPr>
          <p:cNvSpPr txBox="1">
            <a:spLocks/>
          </p:cNvSpPr>
          <p:nvPr/>
        </p:nvSpPr>
        <p:spPr>
          <a:xfrm>
            <a:off x="838199" y="4747844"/>
            <a:ext cx="10894454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*2 options for when ADH is off:</a:t>
            </a:r>
          </a:p>
          <a:p>
            <a:pPr lvl="1"/>
            <a:r>
              <a:rPr lang="en-US" dirty="0"/>
              <a:t>Limit solute, give back D5W to match the urine output </a:t>
            </a:r>
          </a:p>
          <a:p>
            <a:pPr lvl="1"/>
            <a:r>
              <a:rPr lang="en-US" dirty="0"/>
              <a:t>Give ADH back</a:t>
            </a:r>
          </a:p>
        </p:txBody>
      </p:sp>
    </p:spTree>
    <p:extLst>
      <p:ext uri="{BB962C8B-B14F-4D97-AF65-F5344CB8AC3E}">
        <p14:creationId xmlns:p14="http://schemas.microsoft.com/office/powerpoint/2010/main" val="204465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ABD6-8A9D-2265-B65A-C9659FFF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paths when ADH turns off: </a:t>
            </a:r>
            <a:r>
              <a:rPr lang="en-US" b="1" dirty="0"/>
              <a:t>commit to one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342F77-D3D9-D919-C666-84D65D5BA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73464"/>
              </p:ext>
            </p:extLst>
          </p:nvPr>
        </p:nvGraphicFramePr>
        <p:xfrm>
          <a:off x="838200" y="1542287"/>
          <a:ext cx="10515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480199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352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Without DDAVP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DDAVP Clamp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Very </a:t>
                      </a:r>
                      <a:r>
                        <a:rPr lang="en-US" dirty="0"/>
                        <a:t>strict control of solute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Absolutely needs monitoring of UOP (foley)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Purpose; assess needed reaction to kidney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managing based on labs, always 4-6h 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Control of solute is less important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Monitoring UOP is less critical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Purpose: ensure your intervention is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be appropriate for milder hyponatremia and lower potential for over-correction (low GFR, inability to fully suppress ADH)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 appropriate for severe hyponatremia without hypervolemia, high potential for over-correction (high GFR, ability to fully suppress ADH)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6621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6DF644-8CD9-1CA1-53DF-C7E1037230C6}"/>
              </a:ext>
            </a:extLst>
          </p:cNvPr>
          <p:cNvSpPr txBox="1">
            <a:spLocks/>
          </p:cNvSpPr>
          <p:nvPr/>
        </p:nvSpPr>
        <p:spPr>
          <a:xfrm>
            <a:off x="838200" y="4271323"/>
            <a:ext cx="10894454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a “reactive” DDAVP strategy (give DDAVP as needed for over-correction) retains the worst aspects of the standard management.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B9CF3-FDAF-867A-109C-54F1ADD5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76" y="5071013"/>
            <a:ext cx="5796566" cy="1655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1C4B8-E814-A097-9352-E461FA96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22" y="5358716"/>
            <a:ext cx="2554379" cy="105617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F7679FD-7BC5-DCAB-4483-AD6EFC340C79}"/>
              </a:ext>
            </a:extLst>
          </p:cNvPr>
          <p:cNvSpPr/>
          <p:nvPr/>
        </p:nvSpPr>
        <p:spPr>
          <a:xfrm>
            <a:off x="9684913" y="5269370"/>
            <a:ext cx="760929" cy="976883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FDC9-702C-F19C-88EE-7630A67B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DDAVP clamp: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8D11A-9841-65F2-84E4-70F6805DEA9A}"/>
              </a:ext>
            </a:extLst>
          </p:cNvPr>
          <p:cNvSpPr txBox="1">
            <a:spLocks/>
          </p:cNvSpPr>
          <p:nvPr/>
        </p:nvSpPr>
        <p:spPr>
          <a:xfrm>
            <a:off x="838200" y="2780170"/>
            <a:ext cx="6705600" cy="200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DDAVP 2 mcg IV q8hr, continued until Na at target</a:t>
            </a:r>
          </a:p>
          <a:p>
            <a:pPr lvl="1" algn="ctr"/>
            <a:r>
              <a:rPr lang="en-US" dirty="0"/>
              <a:t>Give 3% Saline to increase</a:t>
            </a:r>
          </a:p>
          <a:p>
            <a:pPr lvl="1" algn="ctr"/>
            <a:r>
              <a:rPr lang="en-US" dirty="0"/>
              <a:t>Do nothing to keep unchanged</a:t>
            </a:r>
          </a:p>
          <a:p>
            <a:pPr lvl="1" algn="ctr"/>
            <a:r>
              <a:rPr lang="en-US" dirty="0"/>
              <a:t>Give D5w to decrease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2DE7D4-3761-80AE-B047-B06B52D8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2" y="2298707"/>
            <a:ext cx="381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1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F231-62B5-10F2-815C-F33B822D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E174-819B-AB56-2877-80EA8C61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Fixating on the diagnosis, not the physiologic state</a:t>
            </a:r>
          </a:p>
          <a:p>
            <a:r>
              <a:rPr lang="en-US" dirty="0"/>
              <a:t>Using ”reactive” DDAVP</a:t>
            </a:r>
          </a:p>
          <a:p>
            <a:r>
              <a:rPr lang="en-US" dirty="0"/>
              <a:t>Not paying attention to the UOP to tell when ADH turned off</a:t>
            </a:r>
          </a:p>
          <a:p>
            <a:r>
              <a:rPr lang="en-US" dirty="0"/>
              <a:t>Not paying attention to their solute inputs (</a:t>
            </a:r>
            <a:r>
              <a:rPr lang="en-US" dirty="0" err="1"/>
              <a:t>esp</a:t>
            </a:r>
            <a:r>
              <a:rPr lang="en-US" dirty="0"/>
              <a:t> if not clamping)</a:t>
            </a:r>
          </a:p>
        </p:txBody>
      </p:sp>
    </p:spTree>
    <p:extLst>
      <p:ext uri="{BB962C8B-B14F-4D97-AF65-F5344CB8AC3E}">
        <p14:creationId xmlns:p14="http://schemas.microsoft.com/office/powerpoint/2010/main" val="310601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B9AA-DB4F-FBC9-A674-A9B01FE4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there been a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4C163-58ED-EF35-49FA-D7F5BF0F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618"/>
            <a:ext cx="7570694" cy="73828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reblocke.github.io</a:t>
            </a:r>
            <a:r>
              <a:rPr lang="en-US" dirty="0"/>
              <a:t>/</a:t>
            </a:r>
            <a:r>
              <a:rPr lang="en-US" dirty="0" err="1"/>
              <a:t>sodium_change</a:t>
            </a:r>
            <a:r>
              <a:rPr lang="en-US" dirty="0"/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82733-D0B1-CAEE-3F6A-FA84A869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01" y="2094638"/>
            <a:ext cx="6794292" cy="43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7F3B-431E-5524-C517-744F4BE7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DA92-96DE-3D54-6799-C2AB639AB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 clamp helpful? </a:t>
            </a:r>
          </a:p>
          <a:p>
            <a:r>
              <a:rPr lang="en-US" dirty="0"/>
              <a:t>When should you clamp?</a:t>
            </a:r>
          </a:p>
          <a:p>
            <a:r>
              <a:rPr lang="en-US" dirty="0"/>
              <a:t>How should you clamp?</a:t>
            </a:r>
          </a:p>
          <a:p>
            <a:r>
              <a:rPr lang="en-US" dirty="0"/>
              <a:t>Does anything matter? </a:t>
            </a:r>
          </a:p>
          <a:p>
            <a:pPr lvl="1"/>
            <a:endParaRPr lang="en-US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E41FCC3-A45D-0033-5EA6-4E72D589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04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0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3D6-36CC-3B0B-6914-3670C20A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anything matter? 2 recent studies: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C4B8-0546-2DE5-0E55-07C1D225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03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EHRs of 5 Toronto Hospitals</a:t>
            </a:r>
          </a:p>
          <a:p>
            <a:r>
              <a:rPr lang="en-US" dirty="0"/>
              <a:t>Inclusion: </a:t>
            </a:r>
            <a:r>
              <a:rPr lang="en-US" dirty="0" err="1"/>
              <a:t>Inpt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Na &lt;130. 2010—2020. N=22858</a:t>
            </a:r>
          </a:p>
          <a:p>
            <a:r>
              <a:rPr lang="en-US" dirty="0"/>
              <a:t>Exposure: Na, </a:t>
            </a:r>
            <a:r>
              <a:rPr lang="en-US" dirty="0" err="1"/>
              <a:t>Comorbs</a:t>
            </a:r>
            <a:r>
              <a:rPr lang="en-US" dirty="0"/>
              <a:t>, Corr.</a:t>
            </a:r>
          </a:p>
          <a:p>
            <a:r>
              <a:rPr lang="en-US" dirty="0"/>
              <a:t>Outcome: ODS on imaging [flag then review] or ICD for ODS.</a:t>
            </a:r>
          </a:p>
          <a:p>
            <a:r>
              <a:rPr lang="en-US" dirty="0"/>
              <a:t>Results: Mean Na 125.            17.7% over-corrected</a:t>
            </a:r>
          </a:p>
          <a:p>
            <a:r>
              <a:rPr lang="en-US" dirty="0"/>
              <a:t>30% got CT, 6.6% got MRI</a:t>
            </a:r>
          </a:p>
          <a:p>
            <a:r>
              <a:rPr lang="en-US" dirty="0" err="1"/>
              <a:t>Devastating+Rare</a:t>
            </a:r>
            <a:r>
              <a:rPr lang="en-US" dirty="0"/>
              <a:t> = Hard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537A-10B0-8BF8-9BD9-0DB943C1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56" y="1309957"/>
            <a:ext cx="6027621" cy="2492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EC791-B841-DD1C-54A2-8BD05C32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90" y="3769181"/>
            <a:ext cx="5946386" cy="957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C7DB0-EC74-AB4F-D2D5-77F342E2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494" y="4779208"/>
            <a:ext cx="5772881" cy="183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413EC-CF32-9713-2F1B-0FCD4A7A4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791" y="5790038"/>
            <a:ext cx="5991896" cy="792316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FEB5661A-EDE4-10F4-9243-499D3D6A077F}"/>
              </a:ext>
            </a:extLst>
          </p:cNvPr>
          <p:cNvSpPr/>
          <p:nvPr/>
        </p:nvSpPr>
        <p:spPr>
          <a:xfrm>
            <a:off x="9055983" y="3934881"/>
            <a:ext cx="760929" cy="976883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2566CF4-F641-8C8D-5F5C-1CD1E8CE2CD4}"/>
              </a:ext>
            </a:extLst>
          </p:cNvPr>
          <p:cNvSpPr/>
          <p:nvPr/>
        </p:nvSpPr>
        <p:spPr>
          <a:xfrm>
            <a:off x="1040778" y="4207550"/>
            <a:ext cx="3298747" cy="829399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3D6-36CC-3B0B-6914-3670C20A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anything matter? 2 recent studies: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C4C280-B72D-2A67-8E86-6E9BAC247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467" y="1491147"/>
            <a:ext cx="5441967" cy="21470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56F0BD-539E-0C3B-3A7D-CE031FB8A9D0}"/>
              </a:ext>
            </a:extLst>
          </p:cNvPr>
          <p:cNvSpPr txBox="1">
            <a:spLocks/>
          </p:cNvSpPr>
          <p:nvPr/>
        </p:nvSpPr>
        <p:spPr>
          <a:xfrm>
            <a:off x="838200" y="3638173"/>
            <a:ext cx="5060324" cy="2854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EHRs of BWH+MGH 1993-2018</a:t>
            </a:r>
          </a:p>
          <a:p>
            <a:r>
              <a:rPr lang="en-US" dirty="0"/>
              <a:t>Inclusion: </a:t>
            </a:r>
            <a:r>
              <a:rPr lang="en-US" dirty="0" err="1"/>
              <a:t>Inpt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Na &lt;120. N=3274</a:t>
            </a:r>
          </a:p>
          <a:p>
            <a:r>
              <a:rPr lang="en-US" dirty="0"/>
              <a:t>Exposure: Na, </a:t>
            </a:r>
            <a:r>
              <a:rPr lang="en-US" dirty="0" err="1"/>
              <a:t>Comorbs</a:t>
            </a:r>
            <a:r>
              <a:rPr lang="en-US" dirty="0"/>
              <a:t>, Corr.</a:t>
            </a:r>
          </a:p>
          <a:p>
            <a:r>
              <a:rPr lang="en-US" dirty="0"/>
              <a:t>Outcome: CPM (NLP of MRI report), </a:t>
            </a:r>
            <a:r>
              <a:rPr lang="en-US" strike="sngStrike" dirty="0"/>
              <a:t>LOS, Mortality</a:t>
            </a:r>
          </a:p>
          <a:p>
            <a:r>
              <a:rPr lang="en-US" dirty="0"/>
              <a:t>Results: Mean Na 116.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7A2C8-2BF6-EC65-6A23-D1027BA26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1271831"/>
            <a:ext cx="4572000" cy="28575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2158D02-8388-F5A2-491F-2D70F9005312}"/>
              </a:ext>
            </a:extLst>
          </p:cNvPr>
          <p:cNvSpPr/>
          <p:nvPr/>
        </p:nvSpPr>
        <p:spPr>
          <a:xfrm>
            <a:off x="6793746" y="1723699"/>
            <a:ext cx="1466850" cy="322080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D190C-7E89-318D-6FDD-E5535E98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214" y="4892928"/>
            <a:ext cx="4212632" cy="1996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CDCF81-4AC1-3E0D-1675-A3EE33A7D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022" y="4159900"/>
            <a:ext cx="5859606" cy="6339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44B505-7541-D7DB-B802-0AED09A372EB}"/>
              </a:ext>
            </a:extLst>
          </p:cNvPr>
          <p:cNvSpPr txBox="1">
            <a:spLocks/>
          </p:cNvSpPr>
          <p:nvPr/>
        </p:nvSpPr>
        <p:spPr>
          <a:xfrm>
            <a:off x="5336744" y="5171622"/>
            <a:ext cx="2190427" cy="1420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Where did correction → CPM come from? </a:t>
            </a:r>
          </a:p>
        </p:txBody>
      </p:sp>
    </p:spTree>
    <p:extLst>
      <p:ext uri="{BB962C8B-B14F-4D97-AF65-F5344CB8AC3E}">
        <p14:creationId xmlns:p14="http://schemas.microsoft.com/office/powerpoint/2010/main" val="289695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7B36-4DB8-EA1D-DAA9-A63072F0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7042-CD88-FDBF-59B6-89418F84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It is possible we are entirely mistaken about the cause of CPM / ODS</a:t>
            </a:r>
          </a:p>
          <a:p>
            <a:r>
              <a:rPr lang="en-US" dirty="0"/>
              <a:t>We know very little for certain, other than it is rare.</a:t>
            </a:r>
          </a:p>
          <a:p>
            <a:pPr marL="0" indent="0">
              <a:buNone/>
            </a:pPr>
            <a:r>
              <a:rPr lang="en-US" dirty="0"/>
              <a:t>Standard of care, for now, is slow correction. </a:t>
            </a:r>
          </a:p>
          <a:p>
            <a:r>
              <a:rPr lang="en-US" dirty="0"/>
              <a:t>Probably net positive consequence to abandon this if slow </a:t>
            </a:r>
            <a:r>
              <a:rPr lang="en-US" dirty="0" err="1"/>
              <a:t>corr</a:t>
            </a:r>
            <a:r>
              <a:rPr lang="en-US" dirty="0"/>
              <a:t> causing harm </a:t>
            </a:r>
          </a:p>
          <a:p>
            <a:endParaRPr lang="en-US" dirty="0"/>
          </a:p>
          <a:p>
            <a:r>
              <a:rPr lang="en-US" dirty="0"/>
              <a:t>Tools for residents: Serum </a:t>
            </a:r>
            <a:r>
              <a:rPr lang="en-US" dirty="0" err="1"/>
              <a:t>Osm</a:t>
            </a:r>
            <a:r>
              <a:rPr lang="en-US" dirty="0"/>
              <a:t>, Urine </a:t>
            </a:r>
            <a:r>
              <a:rPr lang="en-US" dirty="0" err="1"/>
              <a:t>Osm</a:t>
            </a:r>
            <a:r>
              <a:rPr lang="en-US" dirty="0"/>
              <a:t>, Urine Na </a:t>
            </a:r>
          </a:p>
          <a:p>
            <a:r>
              <a:rPr lang="en-US" dirty="0"/>
              <a:t>Tools for fellows: UOP, response to solutes, clinical circumstance, cycling the labs prn</a:t>
            </a:r>
          </a:p>
          <a:p>
            <a:endParaRPr lang="en-US" dirty="0"/>
          </a:p>
          <a:p>
            <a:r>
              <a:rPr lang="en-US" dirty="0"/>
              <a:t>Reactive </a:t>
            </a:r>
            <a:r>
              <a:rPr lang="en-US" dirty="0" err="1"/>
              <a:t>managementOK</a:t>
            </a:r>
            <a:r>
              <a:rPr lang="en-US" dirty="0"/>
              <a:t> if mild, limited GFR/ADH suppression, Hypervolemia</a:t>
            </a:r>
          </a:p>
          <a:p>
            <a:r>
              <a:rPr lang="en-US" dirty="0"/>
              <a:t>Otherwise, commit to DDAVP + Hypertonic saline proactively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7837-79AB-363C-6EEB-07953BC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4364-730B-91F6-5D02-AF69D20F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https://www.coreimpodcast.com/2021/02/10/5-pearls-on-hyponatremia-episode-1/</a:t>
            </a:r>
            <a:endParaRPr lang="en-US" dirty="0"/>
          </a:p>
          <a:p>
            <a:r>
              <a:rPr lang="en-US" dirty="0"/>
              <a:t>Desmopressin to Prevent Rapid Sodium Correction in Severe Hyponatremia: A Systematic Review: DOI: </a:t>
            </a:r>
            <a:r>
              <a:rPr lang="en-US" dirty="0">
                <a:hlinkClick r:id="rId4"/>
              </a:rPr>
              <a:t>10.1016/j.amjmed.2015.04.040</a:t>
            </a:r>
            <a:endParaRPr lang="en-US" dirty="0"/>
          </a:p>
          <a:p>
            <a:r>
              <a:rPr lang="en-US" dirty="0"/>
              <a:t>NEJM Evidence Articles: </a:t>
            </a:r>
          </a:p>
          <a:p>
            <a:pPr lvl="1"/>
            <a:r>
              <a:rPr lang="en-US" dirty="0"/>
              <a:t>McMillan et al. 2022 DOI: 10.1056/EVIDoa2200215</a:t>
            </a:r>
          </a:p>
          <a:p>
            <a:pPr lvl="1"/>
            <a:r>
              <a:rPr lang="en-US" dirty="0" err="1"/>
              <a:t>Seethapathy</a:t>
            </a:r>
            <a:r>
              <a:rPr lang="en-US" dirty="0"/>
              <a:t> et al. 2023 DOI: 10.1056/EVIDoa2300107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B61D-2009-A968-4691-243E2872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get hyponatremic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E7F284-1D78-580F-182B-1563D8AE3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3011"/>
              </p:ext>
            </p:extLst>
          </p:nvPr>
        </p:nvGraphicFramePr>
        <p:xfrm>
          <a:off x="1838817" y="2484075"/>
          <a:ext cx="8128000" cy="2570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54333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803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Homeostasis Overwhelmed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Anti-Diuretic Hormone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36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Appropriate response, but insufficient.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Kidney causes water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9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Too much free water to handle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Carbs, Fat, EtOH → CO2+H2O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Frail Kidneys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ADH (vasopressin) being used as an endogenous pressor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ADH inappropriately 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/ spec </a:t>
                      </a:r>
                      <a:r>
                        <a:rPr lang="en-US" dirty="0" err="1"/>
                        <a:t>grav</a:t>
                      </a:r>
                      <a:endParaRPr lang="en-US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low the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&amp; UOP differentiates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/ spec </a:t>
                      </a:r>
                      <a:r>
                        <a:rPr lang="en-US" dirty="0" err="1"/>
                        <a:t>grav</a:t>
                      </a:r>
                      <a:endParaRPr lang="en-US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Urine Na differentiates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2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10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B06-0225-5FBA-4EDC-9B2B9D55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 Overwhelmed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BBD7-8805-60A3-2517-E466BEE7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 kg person with an average diet: </a:t>
            </a:r>
            <a:r>
              <a:rPr lang="en-US" b="1" dirty="0"/>
              <a:t>600 </a:t>
            </a:r>
            <a:r>
              <a:rPr lang="en-US" b="1" dirty="0" err="1"/>
              <a:t>mOsm</a:t>
            </a:r>
            <a:r>
              <a:rPr lang="en-US" b="1" dirty="0"/>
              <a:t>/d </a:t>
            </a:r>
            <a:r>
              <a:rPr lang="en-US" dirty="0"/>
              <a:t>solute. </a:t>
            </a:r>
          </a:p>
          <a:p>
            <a:r>
              <a:rPr lang="en-US" dirty="0"/>
              <a:t>Healthy individual: </a:t>
            </a:r>
          </a:p>
          <a:p>
            <a:pPr lvl="1"/>
            <a:r>
              <a:rPr lang="en-US" dirty="0"/>
              <a:t>max urine </a:t>
            </a:r>
            <a:r>
              <a:rPr lang="en-US" dirty="0" err="1"/>
              <a:t>osm</a:t>
            </a:r>
            <a:r>
              <a:rPr lang="en-US" dirty="0"/>
              <a:t> = 1200 </a:t>
            </a:r>
            <a:r>
              <a:rPr lang="en-US" dirty="0" err="1"/>
              <a:t>mOsm</a:t>
            </a:r>
            <a:r>
              <a:rPr lang="en-US" dirty="0"/>
              <a:t>/L → ____ L/d of urine?</a:t>
            </a:r>
          </a:p>
          <a:p>
            <a:pPr lvl="1"/>
            <a:r>
              <a:rPr lang="en-US" dirty="0"/>
              <a:t>min urine </a:t>
            </a:r>
            <a:r>
              <a:rPr lang="en-US" dirty="0" err="1"/>
              <a:t>osm</a:t>
            </a:r>
            <a:r>
              <a:rPr lang="en-US" dirty="0"/>
              <a:t> = 50 </a:t>
            </a:r>
            <a:r>
              <a:rPr lang="en-US" dirty="0" err="1"/>
              <a:t>mOsm</a:t>
            </a:r>
            <a:r>
              <a:rPr lang="en-US" dirty="0"/>
              <a:t>/L → ____ L/d of urine? 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3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B06-0225-5FBA-4EDC-9B2B9D55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 Overwhelmed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BBD7-8805-60A3-2517-E466BEE7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60 kg person with an average diet: </a:t>
            </a:r>
            <a:r>
              <a:rPr lang="en-US" b="1" dirty="0"/>
              <a:t>600 </a:t>
            </a:r>
            <a:r>
              <a:rPr lang="en-US" b="1" dirty="0" err="1"/>
              <a:t>mOsm</a:t>
            </a:r>
            <a:r>
              <a:rPr lang="en-US" b="1" dirty="0"/>
              <a:t>/d </a:t>
            </a:r>
            <a:r>
              <a:rPr lang="en-US" dirty="0"/>
              <a:t>solute. </a:t>
            </a:r>
          </a:p>
          <a:p>
            <a:r>
              <a:rPr lang="en-US" dirty="0"/>
              <a:t>Healthy individual: </a:t>
            </a:r>
          </a:p>
          <a:p>
            <a:pPr lvl="1"/>
            <a:r>
              <a:rPr lang="en-US" dirty="0"/>
              <a:t>max urine </a:t>
            </a:r>
            <a:r>
              <a:rPr lang="en-US" dirty="0" err="1"/>
              <a:t>osm</a:t>
            </a:r>
            <a:r>
              <a:rPr lang="en-US" dirty="0"/>
              <a:t> = 1200 </a:t>
            </a:r>
            <a:r>
              <a:rPr lang="en-US" dirty="0" err="1"/>
              <a:t>mOsm</a:t>
            </a:r>
            <a:r>
              <a:rPr lang="en-US" dirty="0"/>
              <a:t>/L → 0.5 L/d of urine (~= 50cc/</a:t>
            </a:r>
            <a:r>
              <a:rPr lang="en-US" dirty="0" err="1"/>
              <a:t>hr</a:t>
            </a:r>
            <a:r>
              <a:rPr lang="en-US" dirty="0"/>
              <a:t>, coincidence?)</a:t>
            </a:r>
          </a:p>
          <a:p>
            <a:pPr lvl="1"/>
            <a:r>
              <a:rPr lang="en-US" u="sng" dirty="0"/>
              <a:t>min urine </a:t>
            </a:r>
            <a:r>
              <a:rPr lang="en-US" u="sng" dirty="0" err="1"/>
              <a:t>osm</a:t>
            </a:r>
            <a:r>
              <a:rPr lang="en-US" u="sng" dirty="0"/>
              <a:t> = 50 </a:t>
            </a:r>
            <a:r>
              <a:rPr lang="en-US" u="sng" dirty="0" err="1"/>
              <a:t>mOsm</a:t>
            </a:r>
            <a:r>
              <a:rPr lang="en-US" u="sng" dirty="0"/>
              <a:t>/L → 12 L/d of urine? (~=500cc/</a:t>
            </a:r>
            <a:r>
              <a:rPr lang="en-US" u="sng" dirty="0" err="1"/>
              <a:t>hr</a:t>
            </a:r>
            <a:r>
              <a:rPr lang="en-US" u="sng" dirty="0"/>
              <a:t>)</a:t>
            </a:r>
          </a:p>
          <a:p>
            <a:pPr lvl="2"/>
            <a:r>
              <a:rPr lang="en-US" dirty="0"/>
              <a:t>more than 12L of daily intake? hyponatremia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maximum intake if: </a:t>
            </a:r>
          </a:p>
          <a:p>
            <a:r>
              <a:rPr lang="en-US" dirty="0"/>
              <a:t>*Minimum urine </a:t>
            </a:r>
            <a:r>
              <a:rPr lang="en-US" dirty="0" err="1"/>
              <a:t>osm</a:t>
            </a:r>
            <a:r>
              <a:rPr lang="en-US" dirty="0"/>
              <a:t> increases to 100? 200? 400?</a:t>
            </a:r>
          </a:p>
          <a:p>
            <a:r>
              <a:rPr lang="en-US" dirty="0"/>
              <a:t>**Solute intake doubles? Solute intake halves? </a:t>
            </a:r>
          </a:p>
          <a:p>
            <a:r>
              <a:rPr lang="en-US" dirty="0"/>
              <a:t>Minimum urine </a:t>
            </a:r>
            <a:r>
              <a:rPr lang="en-US" dirty="0" err="1"/>
              <a:t>osm</a:t>
            </a:r>
            <a:r>
              <a:rPr lang="en-US" dirty="0"/>
              <a:t> increases to 100 &amp; 2x solute intake? 100 &amp; ½?</a:t>
            </a:r>
          </a:p>
          <a:p>
            <a:r>
              <a:rPr lang="en-US" dirty="0"/>
              <a:t>GFR is too low to make 12L of urine? (AKI, CKD/Old age)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2312F-6A86-9D16-23D0-81F8D4E6C034}"/>
              </a:ext>
            </a:extLst>
          </p:cNvPr>
          <p:cNvSpPr txBox="1"/>
          <p:nvPr/>
        </p:nvSpPr>
        <p:spPr>
          <a:xfrm>
            <a:off x="8203841" y="5846544"/>
            <a:ext cx="36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*What happens when we give ADH</a:t>
            </a:r>
          </a:p>
          <a:p>
            <a:r>
              <a:rPr lang="en-US" dirty="0"/>
              <a:t>**What happens when in ICU (NS…)</a:t>
            </a:r>
          </a:p>
        </p:txBody>
      </p:sp>
    </p:spTree>
    <p:extLst>
      <p:ext uri="{BB962C8B-B14F-4D97-AF65-F5344CB8AC3E}">
        <p14:creationId xmlns:p14="http://schemas.microsoft.com/office/powerpoint/2010/main" val="39750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1EFD124-96BF-91E3-0543-18C8CB77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36" y="0"/>
            <a:ext cx="586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34942-15DB-EA5F-DD0C-A893BF284C12}"/>
              </a:ext>
            </a:extLst>
          </p:cNvPr>
          <p:cNvSpPr txBox="1"/>
          <p:nvPr/>
        </p:nvSpPr>
        <p:spPr>
          <a:xfrm>
            <a:off x="9870770" y="1210615"/>
            <a:ext cx="17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using ADH as a Vasopressor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13D8E-282E-7180-502C-DAACCE0866AD}"/>
              </a:ext>
            </a:extLst>
          </p:cNvPr>
          <p:cNvSpPr txBox="1"/>
          <p:nvPr/>
        </p:nvSpPr>
        <p:spPr>
          <a:xfrm>
            <a:off x="9982433" y="3105834"/>
            <a:ext cx="15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Inappropriate ADH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C1D2C-AFA7-6545-9E22-D79319FFF42E}"/>
              </a:ext>
            </a:extLst>
          </p:cNvPr>
          <p:cNvSpPr txBox="1"/>
          <p:nvPr/>
        </p:nvSpPr>
        <p:spPr>
          <a:xfrm>
            <a:off x="6211116" y="2553235"/>
            <a:ext cx="19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Kidneys trying, but overwhelmed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77618-6BA5-50C4-EC4C-39C45181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600"/>
            <a:ext cx="4081530" cy="4351338"/>
          </a:xfrm>
        </p:spPr>
        <p:txBody>
          <a:bodyPr>
            <a:normAutofit/>
          </a:bodyPr>
          <a:lstStyle/>
          <a:p>
            <a:r>
              <a:rPr lang="en-US" dirty="0"/>
              <a:t>Urine </a:t>
            </a:r>
            <a:r>
              <a:rPr lang="en-US" dirty="0" err="1"/>
              <a:t>Osm</a:t>
            </a:r>
            <a:r>
              <a:rPr lang="en-US" dirty="0"/>
              <a:t>, Urine Na describe a </a:t>
            </a:r>
            <a:r>
              <a:rPr lang="en-US" b="1" dirty="0"/>
              <a:t>physiologic state</a:t>
            </a:r>
            <a:r>
              <a:rPr lang="en-US" dirty="0"/>
              <a:t>, not a diagnosis. </a:t>
            </a:r>
          </a:p>
          <a:p>
            <a:r>
              <a:rPr lang="en-US" dirty="0"/>
              <a:t>Physiologic states change</a:t>
            </a:r>
          </a:p>
          <a:p>
            <a:pPr lvl="1"/>
            <a:r>
              <a:rPr lang="en-US" dirty="0"/>
              <a:t>Repeat labs if you need to</a:t>
            </a:r>
          </a:p>
        </p:txBody>
      </p:sp>
    </p:spTree>
    <p:extLst>
      <p:ext uri="{BB962C8B-B14F-4D97-AF65-F5344CB8AC3E}">
        <p14:creationId xmlns:p14="http://schemas.microsoft.com/office/powerpoint/2010/main" val="420407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EBF0-E1C4-B3E8-DF4E-47F26839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they get NS in the 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E259-AAA3-71D8-6446-866DF784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ADH is present, urine output will be low and urine will be concentrated. </a:t>
            </a:r>
          </a:p>
          <a:p>
            <a:pPr lvl="1"/>
            <a:r>
              <a:rPr lang="en-US" dirty="0"/>
              <a:t>Very little free water is excreted, serum Na won’t rise. </a:t>
            </a:r>
          </a:p>
          <a:p>
            <a:r>
              <a:rPr lang="en-US" dirty="0"/>
              <a:t>If ADH is absent, urine output will be high (if GFR is) and urine will be dilute. </a:t>
            </a:r>
          </a:p>
          <a:p>
            <a:pPr lvl="1"/>
            <a:r>
              <a:rPr lang="en-US" dirty="0"/>
              <a:t>Lots of dilute urine = serum sodium rises.</a:t>
            </a:r>
          </a:p>
          <a:p>
            <a:pPr lvl="1"/>
            <a:r>
              <a:rPr lang="en-US" dirty="0"/>
              <a:t>Unless using hypertonic, this is the ONLY way Na rapidly corrects.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C493E0-B535-EB25-D25D-BCA775550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66537"/>
              </p:ext>
            </p:extLst>
          </p:nvPr>
        </p:nvGraphicFramePr>
        <p:xfrm>
          <a:off x="540913" y="4889939"/>
          <a:ext cx="10812885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4295">
                  <a:extLst>
                    <a:ext uri="{9D8B030D-6E8A-4147-A177-3AD203B41FA5}">
                      <a16:colId xmlns:a16="http://schemas.microsoft.com/office/drawing/2014/main" val="3931408918"/>
                    </a:ext>
                  </a:extLst>
                </a:gridCol>
                <a:gridCol w="3604295">
                  <a:extLst>
                    <a:ext uri="{9D8B030D-6E8A-4147-A177-3AD203B41FA5}">
                      <a16:colId xmlns:a16="http://schemas.microsoft.com/office/drawing/2014/main" val="3895279774"/>
                    </a:ext>
                  </a:extLst>
                </a:gridCol>
                <a:gridCol w="3604295">
                  <a:extLst>
                    <a:ext uri="{9D8B030D-6E8A-4147-A177-3AD203B41FA5}">
                      <a16:colId xmlns:a16="http://schemas.microsoft.com/office/drawing/2014/main" val="1886382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Homeostatic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Inappropriate 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as Vasopressor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GFR OK and kidneys work = very brisk UOP, rapid rise</a:t>
                      </a:r>
                    </a:p>
                    <a:p>
                      <a:r>
                        <a:rPr lang="en-US" dirty="0"/>
                        <a:t>[ADH was never present]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present before and after = little UOP or raise in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body no longer needs ADH as pressor = turns off, brisk UOP and Na rise. </a:t>
                      </a:r>
                    </a:p>
                    <a:p>
                      <a:r>
                        <a:rPr lang="en-US" dirty="0"/>
                        <a:t>[</a:t>
                      </a:r>
                      <a:r>
                        <a:rPr lang="en-US" dirty="0" err="1"/>
                        <a:t>Cardiorenal+Hepatorenal</a:t>
                      </a:r>
                      <a:r>
                        <a:rPr lang="en-US" dirty="0"/>
                        <a:t> = ADH remains on]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3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8D9-1F98-856E-7741-F21D38B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the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D9E6-68D5-AFB7-58D3-881EFC7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7152" cy="4351338"/>
          </a:xfrm>
        </p:spPr>
        <p:txBody>
          <a:bodyPr/>
          <a:lstStyle/>
          <a:p>
            <a:r>
              <a:rPr lang="en-US" dirty="0"/>
              <a:t>A patient comes in with a Na of 120 and receives  1L of NS. What’s on the DDx if: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C6FB0-A12C-E4D7-F7D6-C336645E2ED9}"/>
              </a:ext>
            </a:extLst>
          </p:cNvPr>
          <p:cNvGraphicFramePr>
            <a:graphicFrameLocks noGrp="1"/>
          </p:cNvGraphicFramePr>
          <p:nvPr/>
        </p:nvGraphicFramePr>
        <p:xfrm>
          <a:off x="550928" y="3231529"/>
          <a:ext cx="10802872" cy="1562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718">
                  <a:extLst>
                    <a:ext uri="{9D8B030D-6E8A-4147-A177-3AD203B41FA5}">
                      <a16:colId xmlns:a16="http://schemas.microsoft.com/office/drawing/2014/main" val="4238787890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763104436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2714000618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337730842"/>
                    </a:ext>
                  </a:extLst>
                </a:gridCol>
              </a:tblGrid>
              <a:tr h="781354">
                <a:tc>
                  <a:txBody>
                    <a:bodyPr/>
                    <a:lstStyle/>
                    <a:p>
                      <a:r>
                        <a:rPr lang="en-US" dirty="0"/>
                        <a:t>UOP 300/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rockets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jumps by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doesn’t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drops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74741"/>
                  </a:ext>
                </a:extLst>
              </a:tr>
              <a:tr h="781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6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A56CE3-6C4A-0AF3-D18A-DAE0203F9F9B}"/>
              </a:ext>
            </a:extLst>
          </p:cNvPr>
          <p:cNvSpPr txBox="1"/>
          <p:nvPr/>
        </p:nvSpPr>
        <p:spPr>
          <a:xfrm>
            <a:off x="7932313" y="497252"/>
            <a:ext cx="342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Options: </a:t>
            </a:r>
          </a:p>
          <a:p>
            <a:r>
              <a:rPr lang="en-US" dirty="0"/>
              <a:t>Polydipsia</a:t>
            </a:r>
          </a:p>
          <a:p>
            <a:r>
              <a:rPr lang="en-US" dirty="0"/>
              <a:t>Tea &amp; Toast / Beer Potomania</a:t>
            </a:r>
          </a:p>
          <a:p>
            <a:r>
              <a:rPr lang="en-US" dirty="0"/>
              <a:t>Kidneys that don’t work good</a:t>
            </a:r>
          </a:p>
          <a:p>
            <a:r>
              <a:rPr lang="en-US" dirty="0"/>
              <a:t>Cardiorenal</a:t>
            </a:r>
          </a:p>
          <a:p>
            <a:r>
              <a:rPr lang="en-US" dirty="0"/>
              <a:t>Hepatorenal </a:t>
            </a:r>
          </a:p>
          <a:p>
            <a:r>
              <a:rPr lang="en-US" dirty="0"/>
              <a:t>Hypovolemia </a:t>
            </a:r>
          </a:p>
          <a:p>
            <a:r>
              <a:rPr lang="en-US" dirty="0"/>
              <a:t>SIADH</a:t>
            </a:r>
          </a:p>
        </p:txBody>
      </p:sp>
    </p:spTree>
    <p:extLst>
      <p:ext uri="{BB962C8B-B14F-4D97-AF65-F5344CB8AC3E}">
        <p14:creationId xmlns:p14="http://schemas.microsoft.com/office/powerpoint/2010/main" val="197212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8D9-1F98-856E-7741-F21D38B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the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D9E6-68D5-AFB7-58D3-881EFC7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7152" cy="4351338"/>
          </a:xfrm>
        </p:spPr>
        <p:txBody>
          <a:bodyPr/>
          <a:lstStyle/>
          <a:p>
            <a:r>
              <a:rPr lang="en-US" dirty="0"/>
              <a:t>A patient comes in with a Na of 120 and receives  1L of NS. What’s on the DDx if: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C6FB0-A12C-E4D7-F7D6-C336645E2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56391"/>
              </p:ext>
            </p:extLst>
          </p:nvPr>
        </p:nvGraphicFramePr>
        <p:xfrm>
          <a:off x="550928" y="3231529"/>
          <a:ext cx="10802872" cy="2518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718">
                  <a:extLst>
                    <a:ext uri="{9D8B030D-6E8A-4147-A177-3AD203B41FA5}">
                      <a16:colId xmlns:a16="http://schemas.microsoft.com/office/drawing/2014/main" val="4238787890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763104436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2714000618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337730842"/>
                    </a:ext>
                  </a:extLst>
                </a:gridCol>
              </a:tblGrid>
              <a:tr h="781354">
                <a:tc>
                  <a:txBody>
                    <a:bodyPr/>
                    <a:lstStyle/>
                    <a:p>
                      <a:r>
                        <a:rPr lang="en-US" dirty="0"/>
                        <a:t>UOP 300/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rockets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jumps by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doesn’t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drops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74741"/>
                  </a:ext>
                </a:extLst>
              </a:tr>
              <a:tr h="7813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Polydipsia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 &amp; Toast / Beer Potomania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Hypovolemia [</a:t>
                      </a:r>
                      <a:r>
                        <a:rPr lang="en-US" dirty="0" err="1"/>
                        <a:t>adh</a:t>
                      </a:r>
                      <a:r>
                        <a:rPr lang="en-US" dirty="0"/>
                        <a:t> turned off]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Kidneys don’t work good (+/- any of left column0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still present: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SIADH (min </a:t>
                      </a:r>
                      <a:r>
                        <a:rPr lang="en-US" dirty="0" err="1"/>
                        <a:t>u_osm</a:t>
                      </a:r>
                      <a:r>
                        <a:rPr lang="en-US" dirty="0"/>
                        <a:t> ~300)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Cardiorenal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Hepatorenal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[</a:t>
                      </a:r>
                      <a:r>
                        <a:rPr lang="en-US" dirty="0" err="1"/>
                        <a:t>hypovol</a:t>
                      </a:r>
                      <a:r>
                        <a:rPr lang="en-US" dirty="0"/>
                        <a:t> insufficient]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6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A56CE3-6C4A-0AF3-D18A-DAE0203F9F9B}"/>
              </a:ext>
            </a:extLst>
          </p:cNvPr>
          <p:cNvSpPr txBox="1"/>
          <p:nvPr/>
        </p:nvSpPr>
        <p:spPr>
          <a:xfrm>
            <a:off x="7932313" y="497252"/>
            <a:ext cx="342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Options: </a:t>
            </a:r>
          </a:p>
          <a:p>
            <a:r>
              <a:rPr lang="en-US" dirty="0"/>
              <a:t>Polydipsia</a:t>
            </a:r>
          </a:p>
          <a:p>
            <a:r>
              <a:rPr lang="en-US" dirty="0"/>
              <a:t>Tea &amp; Toast / Beer Potomania Kidneys that don’t work good</a:t>
            </a:r>
          </a:p>
          <a:p>
            <a:r>
              <a:rPr lang="en-US" dirty="0"/>
              <a:t>Cardiorenal</a:t>
            </a:r>
          </a:p>
          <a:p>
            <a:r>
              <a:rPr lang="en-US" dirty="0"/>
              <a:t>Hepatorenal </a:t>
            </a:r>
          </a:p>
          <a:p>
            <a:r>
              <a:rPr lang="en-US" dirty="0"/>
              <a:t>Hypovolemia </a:t>
            </a:r>
          </a:p>
          <a:p>
            <a:r>
              <a:rPr lang="en-US" dirty="0"/>
              <a:t>SIADH</a:t>
            </a:r>
          </a:p>
        </p:txBody>
      </p:sp>
    </p:spTree>
    <p:extLst>
      <p:ext uri="{BB962C8B-B14F-4D97-AF65-F5344CB8AC3E}">
        <p14:creationId xmlns:p14="http://schemas.microsoft.com/office/powerpoint/2010/main" val="393243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2132</Words>
  <Application>Microsoft Macintosh PowerPoint</Application>
  <PresentationFormat>Widescreen</PresentationFormat>
  <Paragraphs>279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Hyponatremia 501:  DDAVP CLAMP</vt:lpstr>
      <vt:lpstr>Roadmap</vt:lpstr>
      <vt:lpstr>Two ways to get hyponatremic</vt:lpstr>
      <vt:lpstr>Homeostasis Overwhelmed</vt:lpstr>
      <vt:lpstr>Homeostasis Overwhelmed</vt:lpstr>
      <vt:lpstr>PowerPoint Presentation</vt:lpstr>
      <vt:lpstr>What happens when they get NS in the ED?</vt:lpstr>
      <vt:lpstr>Flip the Script</vt:lpstr>
      <vt:lpstr>Flip the Script</vt:lpstr>
      <vt:lpstr>Revisiting SIADH treatment </vt:lpstr>
      <vt:lpstr>Giving DDAVP (ADH) </vt:lpstr>
      <vt:lpstr>Case 1: </vt:lpstr>
      <vt:lpstr>Case 2: </vt:lpstr>
      <vt:lpstr>Case 3: </vt:lpstr>
      <vt:lpstr>When to clamp</vt:lpstr>
      <vt:lpstr>2 paths when ADH turns off: commit to one</vt:lpstr>
      <vt:lpstr>How to DDAVP clamp: </vt:lpstr>
      <vt:lpstr>Hyponatremia Pitfalls</vt:lpstr>
      <vt:lpstr>Has there been a change? </vt:lpstr>
      <vt:lpstr>Does anything matter? 2 recent studies: </vt:lpstr>
      <vt:lpstr>Does anything matter? 2 recent studies: </vt:lpstr>
      <vt:lpstr>Hyponatremia: summary</vt:lpstr>
      <vt:lpstr>Key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Disturbances in Water and Sodium for the Pulm Fellow</dc:title>
  <dc:creator>BRIAN LOCKE</dc:creator>
  <cp:lastModifiedBy>Brian Locke</cp:lastModifiedBy>
  <cp:revision>18</cp:revision>
  <dcterms:created xsi:type="dcterms:W3CDTF">2022-07-12T12:32:44Z</dcterms:created>
  <dcterms:modified xsi:type="dcterms:W3CDTF">2026-01-28T15:14:08Z</dcterms:modified>
</cp:coreProperties>
</file>